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Lst>
  <p:sldSz cy="5143500" cx="9144000"/>
  <p:notesSz cx="6858000" cy="9144000"/>
  <p:embeddedFontLst>
    <p:embeddedFont>
      <p:font typeface="Roboto"/>
      <p:regular r:id="rId19"/>
      <p:bold r:id="rId20"/>
      <p:italic r:id="rId21"/>
      <p:boldItalic r:id="rId2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oboto-bold.fntdata"/><Relationship Id="rId11" Type="http://schemas.openxmlformats.org/officeDocument/2006/relationships/slide" Target="slides/slide6.xml"/><Relationship Id="rId22" Type="http://schemas.openxmlformats.org/officeDocument/2006/relationships/font" Target="fonts/Roboto-boldItalic.fntdata"/><Relationship Id="rId10" Type="http://schemas.openxmlformats.org/officeDocument/2006/relationships/slide" Target="slides/slide5.xml"/><Relationship Id="rId21" Type="http://schemas.openxmlformats.org/officeDocument/2006/relationships/font" Target="fonts/Roboto-italic.fntdata"/><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font" Target="fonts/Roboto-regular.fntdata"/><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29c5bfac9fc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29c5bfac9fc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261e669f61e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261e669f61e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29c5bfac9fc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29c5bfac9fc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29c5bfac9fc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29c5bfac9fc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29c5bfac9fc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29c5bfac9fc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29c5bfac9fc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29c5bfac9fc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29c5bfac9fc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29c5bfac9fc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a:solidFill>
                <a:schemeClr val="dk1"/>
              </a:solidFill>
              <a:highlight>
                <a:schemeClr val="lt1"/>
              </a:highlight>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29d41213ad6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29d41213ad6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29c5bfac9fc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29c5bfac9fc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29c5bfac9fc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29c5bfac9fc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29c5bfac9fc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29c5bfac9fc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29d41213ad6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29d41213ad6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image" Target="../media/image24.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26.jpg"/><Relationship Id="rId4" Type="http://schemas.openxmlformats.org/officeDocument/2006/relationships/image" Target="../media/image25.png"/><Relationship Id="rId5" Type="http://schemas.openxmlformats.org/officeDocument/2006/relationships/image" Target="../media/image21.png"/><Relationship Id="rId6" Type="http://schemas.openxmlformats.org/officeDocument/2006/relationships/image" Target="../media/image1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5.jpg"/><Relationship Id="rId4" Type="http://schemas.openxmlformats.org/officeDocument/2006/relationships/image" Target="../media/image30.png"/><Relationship Id="rId5" Type="http://schemas.openxmlformats.org/officeDocument/2006/relationships/image" Target="../media/image2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7.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9.jpg"/><Relationship Id="rId4" Type="http://schemas.openxmlformats.org/officeDocument/2006/relationships/hyperlink" Target="https://data.cdc.gov" TargetMode="External"/><Relationship Id="rId9" Type="http://schemas.openxmlformats.org/officeDocument/2006/relationships/hyperlink" Target="https://data.cdc.gov/500-Cities-Places/500-Cities-Coronary-heart-disease-among-adults-age/cqcq-r6f8" TargetMode="External"/><Relationship Id="rId5" Type="http://schemas.openxmlformats.org/officeDocument/2006/relationships/hyperlink" Target="https://data.cdc.gov/Chronic-Disease-Indicators/U-S-Chronic-Disease-Indicators-Mental-Health" TargetMode="External"/><Relationship Id="rId6" Type="http://schemas.openxmlformats.org/officeDocument/2006/relationships/hyperlink" Target="https://data.cdc.gov/Chronic-Disease-Indicators/U-S-Chronic-Disease-Indicators-Alcohol" TargetMode="External"/><Relationship Id="rId7" Type="http://schemas.openxmlformats.org/officeDocument/2006/relationships/hyperlink" Target="https://usafacts.org/data/topics/people-society/health/health-risk-factors/depression/" TargetMode="External"/><Relationship Id="rId8" Type="http://schemas.openxmlformats.org/officeDocument/2006/relationships/hyperlink" Target="https://www.kaggle.com/datasets/aemreusta/brfss-2020-survey-data"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28.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7.jpg"/><Relationship Id="rId4" Type="http://schemas.openxmlformats.org/officeDocument/2006/relationships/image" Target="../media/image9.png"/><Relationship Id="rId5" Type="http://schemas.openxmlformats.org/officeDocument/2006/relationships/image" Target="../media/image8.png"/><Relationship Id="rId6" Type="http://schemas.openxmlformats.org/officeDocument/2006/relationships/image" Target="../media/image1.png"/><Relationship Id="rId7" Type="http://schemas.openxmlformats.org/officeDocument/2006/relationships/image" Target="../media/image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4.jpg"/><Relationship Id="rId4" Type="http://schemas.openxmlformats.org/officeDocument/2006/relationships/image" Target="../media/image2.png"/><Relationship Id="rId5"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4.jp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8.jpg"/><Relationship Id="rId4" Type="http://schemas.openxmlformats.org/officeDocument/2006/relationships/image" Target="../media/image14.gi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6.jpg"/><Relationship Id="rId4" Type="http://schemas.openxmlformats.org/officeDocument/2006/relationships/image" Target="../media/image13.gi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0.png"/><Relationship Id="rId4" Type="http://schemas.openxmlformats.org/officeDocument/2006/relationships/image" Target="../media/image11.png"/><Relationship Id="rId5"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0.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3" name="Shape 53"/>
        <p:cNvGrpSpPr/>
        <p:nvPr/>
      </p:nvGrpSpPr>
      <p:grpSpPr>
        <a:xfrm>
          <a:off x="0" y="0"/>
          <a:ext cx="0" cy="0"/>
          <a:chOff x="0" y="0"/>
          <a:chExt cx="0" cy="0"/>
        </a:xfrm>
      </p:grpSpPr>
      <p:sp>
        <p:nvSpPr>
          <p:cNvPr id="54" name="Google Shape;54;p13"/>
          <p:cNvSpPr txBox="1"/>
          <p:nvPr>
            <p:ph type="title"/>
          </p:nvPr>
        </p:nvSpPr>
        <p:spPr>
          <a:xfrm>
            <a:off x="196850" y="867875"/>
            <a:ext cx="4771500" cy="1791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Coffee Chronicles: Brewing Health or Harm?</a:t>
            </a:r>
            <a:endParaRPr b="1"/>
          </a:p>
        </p:txBody>
      </p:sp>
      <p:sp>
        <p:nvSpPr>
          <p:cNvPr id="55" name="Google Shape;55;p13"/>
          <p:cNvSpPr txBox="1"/>
          <p:nvPr>
            <p:ph idx="1" type="body"/>
          </p:nvPr>
        </p:nvSpPr>
        <p:spPr>
          <a:xfrm>
            <a:off x="311700" y="2279400"/>
            <a:ext cx="8520600" cy="2544300"/>
          </a:xfrm>
          <a:prstGeom prst="rect">
            <a:avLst/>
          </a:prstGeom>
        </p:spPr>
        <p:txBody>
          <a:bodyPr anchorCtr="0" anchor="t" bIns="91425" lIns="91425" spcFirstLastPara="1" rIns="91425" wrap="square" tIns="91425">
            <a:normAutofit fontScale="77500" lnSpcReduction="20000"/>
          </a:bodyPr>
          <a:lstStyle/>
          <a:p>
            <a:pPr indent="0" lvl="0" marL="0" rtl="0" algn="l">
              <a:spcBef>
                <a:spcPts val="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
                <a:solidFill>
                  <a:schemeClr val="lt1"/>
                </a:solidFill>
                <a:latin typeface="Times New Roman"/>
                <a:ea typeface="Times New Roman"/>
                <a:cs typeface="Times New Roman"/>
                <a:sym typeface="Times New Roman"/>
              </a:rPr>
              <a:t>Hanen Zeddini</a:t>
            </a:r>
            <a:endParaRPr>
              <a:solidFill>
                <a:schemeClr val="lt1"/>
              </a:solidFill>
              <a:latin typeface="Times New Roman"/>
              <a:ea typeface="Times New Roman"/>
              <a:cs typeface="Times New Roman"/>
              <a:sym typeface="Times New Roman"/>
            </a:endParaRPr>
          </a:p>
          <a:p>
            <a:pPr indent="0" lvl="0" marL="0" rtl="0" algn="l">
              <a:spcBef>
                <a:spcPts val="1200"/>
              </a:spcBef>
              <a:spcAft>
                <a:spcPts val="0"/>
              </a:spcAft>
              <a:buNone/>
            </a:pPr>
            <a:r>
              <a:rPr lang="en">
                <a:solidFill>
                  <a:schemeClr val="lt1"/>
                </a:solidFill>
                <a:latin typeface="Times New Roman"/>
                <a:ea typeface="Times New Roman"/>
                <a:cs typeface="Times New Roman"/>
                <a:sym typeface="Times New Roman"/>
              </a:rPr>
              <a:t>Site Xiang</a:t>
            </a:r>
            <a:endParaRPr>
              <a:solidFill>
                <a:schemeClr val="lt1"/>
              </a:solidFill>
              <a:latin typeface="Times New Roman"/>
              <a:ea typeface="Times New Roman"/>
              <a:cs typeface="Times New Roman"/>
              <a:sym typeface="Times New Roman"/>
            </a:endParaRPr>
          </a:p>
          <a:p>
            <a:pPr indent="0" lvl="0" marL="0" rtl="0" algn="l">
              <a:spcBef>
                <a:spcPts val="1200"/>
              </a:spcBef>
              <a:spcAft>
                <a:spcPts val="0"/>
              </a:spcAft>
              <a:buNone/>
            </a:pPr>
            <a:r>
              <a:rPr lang="en">
                <a:solidFill>
                  <a:schemeClr val="lt1"/>
                </a:solidFill>
                <a:latin typeface="Times New Roman"/>
                <a:ea typeface="Times New Roman"/>
                <a:cs typeface="Times New Roman"/>
                <a:sym typeface="Times New Roman"/>
              </a:rPr>
              <a:t>Matthew Garcia</a:t>
            </a:r>
            <a:endParaRPr>
              <a:solidFill>
                <a:schemeClr val="lt1"/>
              </a:solidFill>
              <a:latin typeface="Times New Roman"/>
              <a:ea typeface="Times New Roman"/>
              <a:cs typeface="Times New Roman"/>
              <a:sym typeface="Times New Roman"/>
            </a:endParaRPr>
          </a:p>
          <a:p>
            <a:pPr indent="0" lvl="0" marL="0" rtl="0" algn="l">
              <a:spcBef>
                <a:spcPts val="1200"/>
              </a:spcBef>
              <a:spcAft>
                <a:spcPts val="1200"/>
              </a:spcAft>
              <a:buNone/>
            </a:pPr>
            <a:r>
              <a:rPr lang="en">
                <a:solidFill>
                  <a:schemeClr val="lt1"/>
                </a:solidFill>
                <a:latin typeface="Times New Roman"/>
                <a:ea typeface="Times New Roman"/>
                <a:cs typeface="Times New Roman"/>
                <a:sym typeface="Times New Roman"/>
              </a:rPr>
              <a:t>Tatiana Oropel</a:t>
            </a:r>
            <a:endParaRPr>
              <a:solidFill>
                <a:schemeClr val="lt1"/>
              </a:solidFill>
              <a:latin typeface="Times New Roman"/>
              <a:ea typeface="Times New Roman"/>
              <a:cs typeface="Times New Roman"/>
              <a:sym typeface="Times New Roman"/>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5" name="Shape 125"/>
        <p:cNvGrpSpPr/>
        <p:nvPr/>
      </p:nvGrpSpPr>
      <p:grpSpPr>
        <a:xfrm>
          <a:off x="0" y="0"/>
          <a:ext cx="0" cy="0"/>
          <a:chOff x="0" y="0"/>
          <a:chExt cx="0" cy="0"/>
        </a:xfrm>
      </p:grpSpPr>
      <p:sp>
        <p:nvSpPr>
          <p:cNvPr id="126" name="Google Shape;126;p22"/>
          <p:cNvSpPr txBox="1"/>
          <p:nvPr>
            <p:ph idx="1" type="subTitle"/>
          </p:nvPr>
        </p:nvSpPr>
        <p:spPr>
          <a:xfrm>
            <a:off x="170350" y="148350"/>
            <a:ext cx="8520600" cy="792600"/>
          </a:xfrm>
          <a:prstGeom prst="rect">
            <a:avLst/>
          </a:prstGeom>
        </p:spPr>
        <p:txBody>
          <a:bodyPr anchorCtr="0" anchor="t" bIns="91425" lIns="91425" spcFirstLastPara="1" rIns="91425" wrap="square" tIns="91425">
            <a:normAutofit fontScale="85000" lnSpcReduction="20000"/>
          </a:bodyPr>
          <a:lstStyle/>
          <a:p>
            <a:pPr indent="0" lvl="0" marL="0" rtl="0" algn="ctr">
              <a:spcBef>
                <a:spcPts val="0"/>
              </a:spcBef>
              <a:spcAft>
                <a:spcPts val="0"/>
              </a:spcAft>
              <a:buNone/>
            </a:pPr>
            <a:r>
              <a:rPr b="1" lang="en">
                <a:solidFill>
                  <a:schemeClr val="dk1"/>
                </a:solidFill>
                <a:latin typeface="Times New Roman"/>
                <a:ea typeface="Times New Roman"/>
                <a:cs typeface="Times New Roman"/>
                <a:sym typeface="Times New Roman"/>
              </a:rPr>
              <a:t>Does coffee consumption increase the risk of coronary heart disease?</a:t>
            </a:r>
            <a:endParaRPr b="1">
              <a:solidFill>
                <a:schemeClr val="dk1"/>
              </a:solidFill>
              <a:latin typeface="Times New Roman"/>
              <a:ea typeface="Times New Roman"/>
              <a:cs typeface="Times New Roman"/>
              <a:sym typeface="Times New Roman"/>
            </a:endParaRPr>
          </a:p>
        </p:txBody>
      </p:sp>
      <p:pic>
        <p:nvPicPr>
          <p:cNvPr id="127" name="Google Shape;127;p22"/>
          <p:cNvPicPr preferRelativeResize="0"/>
          <p:nvPr/>
        </p:nvPicPr>
        <p:blipFill rotWithShape="1">
          <a:blip r:embed="rId4">
            <a:alphaModFix/>
          </a:blip>
          <a:srcRect b="2389" l="0" r="4789" t="2399"/>
          <a:stretch/>
        </p:blipFill>
        <p:spPr>
          <a:xfrm>
            <a:off x="329375" y="2571750"/>
            <a:ext cx="3801470" cy="2419751"/>
          </a:xfrm>
          <a:prstGeom prst="rect">
            <a:avLst/>
          </a:prstGeom>
          <a:noFill/>
          <a:ln>
            <a:noFill/>
          </a:ln>
        </p:spPr>
      </p:pic>
      <p:pic>
        <p:nvPicPr>
          <p:cNvPr id="128" name="Google Shape;128;p22"/>
          <p:cNvPicPr preferRelativeResize="0"/>
          <p:nvPr/>
        </p:nvPicPr>
        <p:blipFill>
          <a:blip r:embed="rId5">
            <a:alphaModFix/>
          </a:blip>
          <a:stretch>
            <a:fillRect/>
          </a:stretch>
        </p:blipFill>
        <p:spPr>
          <a:xfrm>
            <a:off x="5721863" y="2121150"/>
            <a:ext cx="2840724" cy="2870349"/>
          </a:xfrm>
          <a:prstGeom prst="rect">
            <a:avLst/>
          </a:prstGeom>
          <a:noFill/>
          <a:ln>
            <a:noFill/>
          </a:ln>
        </p:spPr>
      </p:pic>
      <p:sp>
        <p:nvSpPr>
          <p:cNvPr id="129" name="Google Shape;129;p22"/>
          <p:cNvSpPr txBox="1"/>
          <p:nvPr/>
        </p:nvSpPr>
        <p:spPr>
          <a:xfrm>
            <a:off x="170350" y="901150"/>
            <a:ext cx="5059800" cy="1590300"/>
          </a:xfrm>
          <a:prstGeom prst="rect">
            <a:avLst/>
          </a:prstGeom>
          <a:solidFill>
            <a:srgbClr val="D9D9D9"/>
          </a:solidFill>
          <a:ln>
            <a:noFill/>
          </a:ln>
        </p:spPr>
        <p:txBody>
          <a:bodyPr anchorCtr="0" anchor="t" bIns="91425" lIns="91425" spcFirstLastPara="1" rIns="91425" wrap="square" tIns="91425">
            <a:noAutofit/>
          </a:bodyPr>
          <a:lstStyle/>
          <a:p>
            <a:pPr indent="0" lvl="0" marL="0" rtl="0" algn="l">
              <a:lnSpc>
                <a:spcPct val="115000"/>
              </a:lnSpc>
              <a:spcBef>
                <a:spcPts val="1500"/>
              </a:spcBef>
              <a:spcAft>
                <a:spcPts val="0"/>
              </a:spcAft>
              <a:buClr>
                <a:schemeClr val="dk1"/>
              </a:buClr>
              <a:buSzPts val="1100"/>
              <a:buFont typeface="Arial"/>
              <a:buNone/>
            </a:pPr>
            <a:r>
              <a:rPr b="1" lang="en" sz="1000">
                <a:solidFill>
                  <a:schemeClr val="dk1"/>
                </a:solidFill>
                <a:latin typeface="Roboto"/>
                <a:ea typeface="Roboto"/>
                <a:cs typeface="Roboto"/>
                <a:sym typeface="Roboto"/>
              </a:rPr>
              <a:t>The Pearson correlation coefficient of 0.8426, suggesting a strong positive linear relationship between coffee consumption and coronary heart disease.</a:t>
            </a:r>
            <a:endParaRPr b="1" sz="1000">
              <a:solidFill>
                <a:schemeClr val="dk1"/>
              </a:solidFill>
              <a:latin typeface="Roboto"/>
              <a:ea typeface="Roboto"/>
              <a:cs typeface="Roboto"/>
              <a:sym typeface="Roboto"/>
            </a:endParaRPr>
          </a:p>
          <a:p>
            <a:pPr indent="0" lvl="0" marL="0" rtl="0" algn="l">
              <a:lnSpc>
                <a:spcPct val="115000"/>
              </a:lnSpc>
              <a:spcBef>
                <a:spcPts val="1500"/>
              </a:spcBef>
              <a:spcAft>
                <a:spcPts val="0"/>
              </a:spcAft>
              <a:buClr>
                <a:schemeClr val="dk1"/>
              </a:buClr>
              <a:buSzPts val="1100"/>
              <a:buFont typeface="Arial"/>
              <a:buNone/>
            </a:pPr>
            <a:r>
              <a:rPr b="1" lang="en" sz="1000">
                <a:solidFill>
                  <a:schemeClr val="dk1"/>
                </a:solidFill>
                <a:latin typeface="Roboto"/>
                <a:ea typeface="Roboto"/>
                <a:cs typeface="Roboto"/>
                <a:sym typeface="Roboto"/>
              </a:rPr>
              <a:t>A p-value of 0  indicates that you can reject the null hypothesis because there is a significant correlation between the variables. In other words, the positive correlation probably did not occur by chance</a:t>
            </a:r>
            <a:r>
              <a:rPr b="1" lang="en" sz="1200">
                <a:solidFill>
                  <a:schemeClr val="dk1"/>
                </a:solidFill>
                <a:latin typeface="Roboto"/>
                <a:ea typeface="Roboto"/>
                <a:cs typeface="Roboto"/>
                <a:sym typeface="Roboto"/>
              </a:rPr>
              <a:t>. </a:t>
            </a:r>
            <a:r>
              <a:rPr b="1" lang="en" sz="1000">
                <a:solidFill>
                  <a:schemeClr val="dk1"/>
                </a:solidFill>
                <a:latin typeface="Roboto"/>
                <a:ea typeface="Roboto"/>
                <a:cs typeface="Roboto"/>
                <a:sym typeface="Roboto"/>
              </a:rPr>
              <a:t>We could say that the more coffee you drink, the higher the </a:t>
            </a:r>
            <a:r>
              <a:rPr b="1" lang="en" sz="1000">
                <a:solidFill>
                  <a:schemeClr val="dk1"/>
                </a:solidFill>
                <a:latin typeface="Roboto"/>
                <a:ea typeface="Roboto"/>
                <a:cs typeface="Roboto"/>
                <a:sym typeface="Roboto"/>
              </a:rPr>
              <a:t>possibility</a:t>
            </a:r>
            <a:r>
              <a:rPr b="1" lang="en" sz="1000">
                <a:solidFill>
                  <a:schemeClr val="dk1"/>
                </a:solidFill>
                <a:latin typeface="Roboto"/>
                <a:ea typeface="Roboto"/>
                <a:cs typeface="Roboto"/>
                <a:sym typeface="Roboto"/>
              </a:rPr>
              <a:t> of having coronary heart disease.</a:t>
            </a:r>
            <a:endParaRPr b="1" sz="1000">
              <a:solidFill>
                <a:schemeClr val="dk1"/>
              </a:solidFill>
              <a:latin typeface="Roboto"/>
              <a:ea typeface="Roboto"/>
              <a:cs typeface="Roboto"/>
              <a:sym typeface="Roboto"/>
            </a:endParaRPr>
          </a:p>
          <a:p>
            <a:pPr indent="0" lvl="0" marL="0" rtl="0" algn="l">
              <a:lnSpc>
                <a:spcPct val="115000"/>
              </a:lnSpc>
              <a:spcBef>
                <a:spcPts val="1500"/>
              </a:spcBef>
              <a:spcAft>
                <a:spcPts val="0"/>
              </a:spcAft>
              <a:buClr>
                <a:schemeClr val="dk1"/>
              </a:buClr>
              <a:buSzPts val="1100"/>
              <a:buFont typeface="Arial"/>
              <a:buNone/>
            </a:pPr>
            <a:r>
              <a:t/>
            </a:r>
            <a:endParaRPr sz="1100">
              <a:solidFill>
                <a:schemeClr val="dk1"/>
              </a:solidFill>
            </a:endParaRPr>
          </a:p>
        </p:txBody>
      </p:sp>
      <p:pic>
        <p:nvPicPr>
          <p:cNvPr id="130" name="Google Shape;130;p22"/>
          <p:cNvPicPr preferRelativeResize="0"/>
          <p:nvPr/>
        </p:nvPicPr>
        <p:blipFill>
          <a:blip r:embed="rId6">
            <a:alphaModFix/>
          </a:blip>
          <a:stretch>
            <a:fillRect/>
          </a:stretch>
        </p:blipFill>
        <p:spPr>
          <a:xfrm>
            <a:off x="5470650" y="750975"/>
            <a:ext cx="3343152" cy="125442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4" name="Shape 134"/>
        <p:cNvGrpSpPr/>
        <p:nvPr/>
      </p:nvGrpSpPr>
      <p:grpSpPr>
        <a:xfrm>
          <a:off x="0" y="0"/>
          <a:ext cx="0" cy="0"/>
          <a:chOff x="0" y="0"/>
          <a:chExt cx="0" cy="0"/>
        </a:xfrm>
      </p:grpSpPr>
      <p:sp>
        <p:nvSpPr>
          <p:cNvPr id="135" name="Google Shape;135;p23"/>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t/>
            </a:r>
            <a:endParaRPr/>
          </a:p>
        </p:txBody>
      </p:sp>
      <p:sp>
        <p:nvSpPr>
          <p:cNvPr id="136" name="Google Shape;136;p23"/>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pic>
        <p:nvPicPr>
          <p:cNvPr id="137" name="Google Shape;137;p23"/>
          <p:cNvPicPr preferRelativeResize="0"/>
          <p:nvPr/>
        </p:nvPicPr>
        <p:blipFill>
          <a:blip r:embed="rId4">
            <a:alphaModFix/>
          </a:blip>
          <a:stretch>
            <a:fillRect/>
          </a:stretch>
        </p:blipFill>
        <p:spPr>
          <a:xfrm>
            <a:off x="0" y="0"/>
            <a:ext cx="4611877" cy="3089649"/>
          </a:xfrm>
          <a:prstGeom prst="rect">
            <a:avLst/>
          </a:prstGeom>
          <a:noFill/>
          <a:ln>
            <a:noFill/>
          </a:ln>
        </p:spPr>
      </p:pic>
      <p:pic>
        <p:nvPicPr>
          <p:cNvPr id="138" name="Google Shape;138;p23"/>
          <p:cNvPicPr preferRelativeResize="0"/>
          <p:nvPr/>
        </p:nvPicPr>
        <p:blipFill>
          <a:blip r:embed="rId5">
            <a:alphaModFix/>
          </a:blip>
          <a:stretch>
            <a:fillRect/>
          </a:stretch>
        </p:blipFill>
        <p:spPr>
          <a:xfrm>
            <a:off x="4611875" y="2120322"/>
            <a:ext cx="4532125" cy="3023178"/>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2" name="Shape 142"/>
        <p:cNvGrpSpPr/>
        <p:nvPr/>
      </p:nvGrpSpPr>
      <p:grpSpPr>
        <a:xfrm>
          <a:off x="0" y="0"/>
          <a:ext cx="0" cy="0"/>
          <a:chOff x="0" y="0"/>
          <a:chExt cx="0" cy="0"/>
        </a:xfrm>
      </p:grpSpPr>
      <p:sp>
        <p:nvSpPr>
          <p:cNvPr id="143" name="Google Shape;143;p24"/>
          <p:cNvSpPr txBox="1"/>
          <p:nvPr>
            <p:ph type="ctrTitle"/>
          </p:nvPr>
        </p:nvSpPr>
        <p:spPr>
          <a:xfrm>
            <a:off x="311708" y="-18552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solidFill>
                  <a:schemeClr val="lt1"/>
                </a:solidFill>
              </a:rPr>
              <a:t>Reject the null hypothesis</a:t>
            </a:r>
            <a:endParaRPr>
              <a:solidFill>
                <a:schemeClr val="lt1"/>
              </a:solidFill>
            </a:endParaRPr>
          </a:p>
        </p:txBody>
      </p:sp>
      <p:sp>
        <p:nvSpPr>
          <p:cNvPr id="144" name="Google Shape;144;p24"/>
          <p:cNvSpPr txBox="1"/>
          <p:nvPr>
            <p:ph idx="1" type="subTitle"/>
          </p:nvPr>
        </p:nvSpPr>
        <p:spPr>
          <a:xfrm>
            <a:off x="311700" y="3745950"/>
            <a:ext cx="8520600" cy="1122000"/>
          </a:xfrm>
          <a:prstGeom prst="rect">
            <a:avLst/>
          </a:prstGeom>
        </p:spPr>
        <p:txBody>
          <a:bodyPr anchorCtr="0" anchor="t" bIns="91425" lIns="91425" spcFirstLastPara="1" rIns="91425" wrap="square" tIns="91425">
            <a:normAutofit fontScale="40000" lnSpcReduction="10000"/>
          </a:bodyPr>
          <a:lstStyle/>
          <a:p>
            <a:pPr indent="0" lvl="0" marL="0" rtl="0" algn="ctr">
              <a:spcBef>
                <a:spcPts val="0"/>
              </a:spcBef>
              <a:spcAft>
                <a:spcPts val="0"/>
              </a:spcAft>
              <a:buNone/>
            </a:pPr>
            <a:r>
              <a:rPr lang="en">
                <a:solidFill>
                  <a:schemeClr val="lt1"/>
                </a:solidFill>
              </a:rPr>
              <a:t>According to our calculations, there is in fact a positive statistical significance between the amount of coffee consumed and overall health problems such as insomnia, tobacco addiction, heart disease, and mental health issues. One exception seems to be alcoholism, which cannot be proven to be related to the amount of </a:t>
            </a:r>
            <a:r>
              <a:rPr lang="en">
                <a:solidFill>
                  <a:schemeClr val="lt1"/>
                </a:solidFill>
              </a:rPr>
              <a:t>coffee consumed. </a:t>
            </a:r>
            <a:br>
              <a:rPr lang="en">
                <a:solidFill>
                  <a:schemeClr val="lt1"/>
                </a:solidFill>
              </a:rPr>
            </a:br>
            <a:br>
              <a:rPr lang="en">
                <a:solidFill>
                  <a:schemeClr val="lt1"/>
                </a:solidFill>
              </a:rPr>
            </a:br>
            <a:r>
              <a:rPr lang="en">
                <a:solidFill>
                  <a:schemeClr val="lt1"/>
                </a:solidFill>
              </a:rPr>
              <a:t>Although these calculations show a positive statistical significance between coffee consumption and overall health, there are still many other factors that contribute to the overall health levels of the observed populations that were not considered.</a:t>
            </a:r>
            <a:endParaRPr>
              <a:solidFill>
                <a:schemeClr val="lt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8" name="Shape 148"/>
        <p:cNvGrpSpPr/>
        <p:nvPr/>
      </p:nvGrpSpPr>
      <p:grpSpPr>
        <a:xfrm>
          <a:off x="0" y="0"/>
          <a:ext cx="0" cy="0"/>
          <a:chOff x="0" y="0"/>
          <a:chExt cx="0" cy="0"/>
        </a:xfrm>
      </p:grpSpPr>
      <p:sp>
        <p:nvSpPr>
          <p:cNvPr id="149" name="Google Shape;149;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 Sources</a:t>
            </a:r>
            <a:endParaRPr/>
          </a:p>
        </p:txBody>
      </p:sp>
      <p:sp>
        <p:nvSpPr>
          <p:cNvPr id="150" name="Google Shape;150;p25"/>
          <p:cNvSpPr txBox="1"/>
          <p:nvPr>
            <p:ph idx="1" type="body"/>
          </p:nvPr>
        </p:nvSpPr>
        <p:spPr>
          <a:xfrm>
            <a:off x="365950" y="1211325"/>
            <a:ext cx="3675900" cy="360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900">
                <a:solidFill>
                  <a:schemeClr val="lt1"/>
                </a:solidFill>
              </a:rPr>
              <a:t>Main Api or Datasets: </a:t>
            </a:r>
            <a:endParaRPr b="1" sz="900">
              <a:solidFill>
                <a:schemeClr val="lt1"/>
              </a:solidFill>
            </a:endParaRPr>
          </a:p>
          <a:p>
            <a:pPr indent="0" lvl="0" marL="0" rtl="0" algn="l">
              <a:spcBef>
                <a:spcPts val="1200"/>
              </a:spcBef>
              <a:spcAft>
                <a:spcPts val="0"/>
              </a:spcAft>
              <a:buNone/>
            </a:pPr>
            <a:r>
              <a:rPr b="1" lang="en" sz="900" u="sng">
                <a:solidFill>
                  <a:schemeClr val="lt1"/>
                </a:solidFill>
                <a:hlinkClick r:id="rId4">
                  <a:extLst>
                    <a:ext uri="{A12FA001-AC4F-418D-AE19-62706E023703}">
                      <ahyp:hlinkClr val="tx"/>
                    </a:ext>
                  </a:extLst>
                </a:hlinkClick>
              </a:rPr>
              <a:t>https://data.cdc.gov</a:t>
            </a:r>
            <a:endParaRPr b="1" sz="900">
              <a:solidFill>
                <a:schemeClr val="lt1"/>
              </a:solidFill>
            </a:endParaRPr>
          </a:p>
          <a:p>
            <a:pPr indent="0" lvl="0" marL="0" rtl="0" algn="l">
              <a:spcBef>
                <a:spcPts val="1200"/>
              </a:spcBef>
              <a:spcAft>
                <a:spcPts val="0"/>
              </a:spcAft>
              <a:buNone/>
            </a:pPr>
            <a:r>
              <a:rPr b="1" lang="en" sz="900">
                <a:solidFill>
                  <a:schemeClr val="lt1"/>
                </a:solidFill>
              </a:rPr>
              <a:t>https://simpletexting.com/blog/most-coffee-obsessed-states-survey/</a:t>
            </a:r>
            <a:endParaRPr b="1" sz="900">
              <a:solidFill>
                <a:schemeClr val="lt1"/>
              </a:solidFill>
            </a:endParaRPr>
          </a:p>
          <a:p>
            <a:pPr indent="0" lvl="0" marL="0" rtl="0" algn="l">
              <a:spcBef>
                <a:spcPts val="1200"/>
              </a:spcBef>
              <a:spcAft>
                <a:spcPts val="0"/>
              </a:spcAft>
              <a:buNone/>
            </a:pPr>
            <a:r>
              <a:rPr b="1" lang="en" sz="900">
                <a:solidFill>
                  <a:schemeClr val="lt1"/>
                </a:solidFill>
              </a:rPr>
              <a:t>S</a:t>
            </a:r>
            <a:r>
              <a:rPr b="1" lang="en" sz="900">
                <a:solidFill>
                  <a:schemeClr val="lt1"/>
                </a:solidFill>
              </a:rPr>
              <a:t>pecific data sources：</a:t>
            </a:r>
            <a:endParaRPr b="1" sz="900">
              <a:solidFill>
                <a:schemeClr val="lt1"/>
              </a:solidFill>
            </a:endParaRPr>
          </a:p>
          <a:p>
            <a:pPr indent="0" lvl="0" marL="457200" rtl="0" algn="l">
              <a:spcBef>
                <a:spcPts val="1200"/>
              </a:spcBef>
              <a:spcAft>
                <a:spcPts val="0"/>
              </a:spcAft>
              <a:buNone/>
            </a:pPr>
            <a:r>
              <a:rPr b="1" lang="en" sz="900">
                <a:solidFill>
                  <a:schemeClr val="lt1"/>
                </a:solidFill>
              </a:rPr>
              <a:t>Mental health:</a:t>
            </a:r>
            <a:endParaRPr b="1" sz="900">
              <a:solidFill>
                <a:schemeClr val="lt1"/>
              </a:solidFill>
            </a:endParaRPr>
          </a:p>
          <a:p>
            <a:pPr indent="0" lvl="0" marL="457200" rtl="0" algn="l">
              <a:spcBef>
                <a:spcPts val="1200"/>
              </a:spcBef>
              <a:spcAft>
                <a:spcPts val="0"/>
              </a:spcAft>
              <a:buNone/>
            </a:pPr>
            <a:r>
              <a:rPr b="1" lang="en" sz="900" u="sng">
                <a:solidFill>
                  <a:schemeClr val="lt1"/>
                </a:solidFill>
                <a:hlinkClick r:id="rId5">
                  <a:extLst>
                    <a:ext uri="{A12FA001-AC4F-418D-AE19-62706E023703}">
                      <ahyp:hlinkClr val="tx"/>
                    </a:ext>
                  </a:extLst>
                </a:hlinkClick>
              </a:rPr>
              <a:t>https://data.cdc.gov/Chronic-Disease-Indicators/U-S-Chronic-Disease-Indicators-Mental-Health</a:t>
            </a:r>
            <a:endParaRPr b="1" sz="900">
              <a:solidFill>
                <a:schemeClr val="lt1"/>
              </a:solidFill>
            </a:endParaRPr>
          </a:p>
          <a:p>
            <a:pPr indent="0" lvl="0" marL="457200" rtl="0" algn="l">
              <a:spcBef>
                <a:spcPts val="1200"/>
              </a:spcBef>
              <a:spcAft>
                <a:spcPts val="0"/>
              </a:spcAft>
              <a:buNone/>
            </a:pPr>
            <a:r>
              <a:rPr b="1" lang="en" sz="900">
                <a:solidFill>
                  <a:schemeClr val="lt1"/>
                </a:solidFill>
              </a:rPr>
              <a:t>Alcohol use:</a:t>
            </a:r>
            <a:endParaRPr b="1" sz="900">
              <a:solidFill>
                <a:schemeClr val="lt1"/>
              </a:solidFill>
            </a:endParaRPr>
          </a:p>
          <a:p>
            <a:pPr indent="0" lvl="0" marL="457200" rtl="0" algn="l">
              <a:spcBef>
                <a:spcPts val="1200"/>
              </a:spcBef>
              <a:spcAft>
                <a:spcPts val="0"/>
              </a:spcAft>
              <a:buNone/>
            </a:pPr>
            <a:r>
              <a:rPr b="1" lang="en" sz="900" u="sng">
                <a:solidFill>
                  <a:schemeClr val="lt1"/>
                </a:solidFill>
                <a:hlinkClick r:id="rId6">
                  <a:extLst>
                    <a:ext uri="{A12FA001-AC4F-418D-AE19-62706E023703}">
                      <ahyp:hlinkClr val="tx"/>
                    </a:ext>
                  </a:extLst>
                </a:hlinkClick>
              </a:rPr>
              <a:t>https://data.cdc.gov/Chronic-Disease-Indicators/U-S-Chronic-Disease-Indicators-Alcohol</a:t>
            </a:r>
            <a:endParaRPr b="1" sz="900">
              <a:solidFill>
                <a:schemeClr val="lt1"/>
              </a:solidFill>
            </a:endParaRPr>
          </a:p>
          <a:p>
            <a:pPr indent="0" lvl="0" marL="457200" rtl="0" algn="l">
              <a:spcBef>
                <a:spcPts val="1200"/>
              </a:spcBef>
              <a:spcAft>
                <a:spcPts val="0"/>
              </a:spcAft>
              <a:buNone/>
            </a:pPr>
            <a:r>
              <a:rPr b="1" lang="en" sz="900">
                <a:solidFill>
                  <a:schemeClr val="lt1"/>
                </a:solidFill>
              </a:rPr>
              <a:t>Depression Rate:</a:t>
            </a:r>
            <a:endParaRPr b="1" sz="900">
              <a:solidFill>
                <a:schemeClr val="lt1"/>
              </a:solidFill>
            </a:endParaRPr>
          </a:p>
          <a:p>
            <a:pPr indent="0" lvl="0" marL="457200" rtl="0" algn="l">
              <a:spcBef>
                <a:spcPts val="1200"/>
              </a:spcBef>
              <a:spcAft>
                <a:spcPts val="0"/>
              </a:spcAft>
              <a:buNone/>
            </a:pPr>
            <a:r>
              <a:rPr b="1" lang="en" sz="900" u="sng">
                <a:solidFill>
                  <a:schemeClr val="lt1"/>
                </a:solidFill>
                <a:hlinkClick r:id="rId7">
                  <a:extLst>
                    <a:ext uri="{A12FA001-AC4F-418D-AE19-62706E023703}">
                      <ahyp:hlinkClr val="tx"/>
                    </a:ext>
                  </a:extLst>
                </a:hlinkClick>
              </a:rPr>
              <a:t>https://usafacts.org/data/topics/people-society/health/health-risk-factors/depression/</a:t>
            </a:r>
            <a:endParaRPr b="1" sz="900" u="sng">
              <a:solidFill>
                <a:schemeClr val="lt1"/>
              </a:solidFill>
            </a:endParaRPr>
          </a:p>
          <a:p>
            <a:pPr indent="0" lvl="0" marL="0" rtl="0" algn="l">
              <a:spcBef>
                <a:spcPts val="1200"/>
              </a:spcBef>
              <a:spcAft>
                <a:spcPts val="1200"/>
              </a:spcAft>
              <a:buNone/>
            </a:pPr>
            <a:r>
              <a:t/>
            </a:r>
            <a:endParaRPr sz="2200"/>
          </a:p>
        </p:txBody>
      </p:sp>
      <p:sp>
        <p:nvSpPr>
          <p:cNvPr id="151" name="Google Shape;151;p25"/>
          <p:cNvSpPr txBox="1"/>
          <p:nvPr/>
        </p:nvSpPr>
        <p:spPr>
          <a:xfrm>
            <a:off x="3899700" y="1365400"/>
            <a:ext cx="4932600" cy="2932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900">
                <a:solidFill>
                  <a:schemeClr val="lt1"/>
                </a:solidFill>
              </a:rPr>
              <a:t>Insomnia: </a:t>
            </a:r>
            <a:r>
              <a:rPr lang="en" sz="900" u="sng">
                <a:solidFill>
                  <a:schemeClr val="hlink"/>
                </a:solidFill>
                <a:hlinkClick r:id="rId8"/>
              </a:rPr>
              <a:t>https://www.kaggle.com/datasets/aemreusta/brfss-2020-survey-data</a:t>
            </a:r>
            <a:endParaRPr sz="900">
              <a:solidFill>
                <a:schemeClr val="lt1"/>
              </a:solidFill>
            </a:endParaRPr>
          </a:p>
          <a:p>
            <a:pPr indent="0" lvl="0" marL="0" rtl="0" algn="l">
              <a:lnSpc>
                <a:spcPct val="100000"/>
              </a:lnSpc>
              <a:spcBef>
                <a:spcPts val="0"/>
              </a:spcBef>
              <a:spcAft>
                <a:spcPts val="0"/>
              </a:spcAft>
              <a:buNone/>
            </a:pPr>
            <a:r>
              <a:rPr lang="en" sz="900">
                <a:solidFill>
                  <a:schemeClr val="lt1"/>
                </a:solidFill>
              </a:rPr>
              <a:t>Coronary Heart Disease: </a:t>
            </a:r>
            <a:r>
              <a:rPr b="1" lang="en" sz="900" u="sng">
                <a:solidFill>
                  <a:schemeClr val="lt1"/>
                </a:solidFill>
                <a:hlinkClick r:id="rId9">
                  <a:extLst>
                    <a:ext uri="{A12FA001-AC4F-418D-AE19-62706E023703}">
                      <ahyp:hlinkClr val="tx"/>
                    </a:ext>
                  </a:extLst>
                </a:hlinkClick>
              </a:rPr>
              <a:t>https://data.cdc.gov/500-Cities-Places/500-Cities-Coronary-heart-disease-among-adults-age/cqcq-r6f8</a:t>
            </a:r>
            <a:endParaRPr sz="900">
              <a:solidFill>
                <a:schemeClr val="lt1"/>
              </a:solidFill>
            </a:endParaRPr>
          </a:p>
          <a:p>
            <a:pPr indent="0" lvl="0" marL="0" rtl="0" algn="l">
              <a:lnSpc>
                <a:spcPct val="100000"/>
              </a:lnSpc>
              <a:spcBef>
                <a:spcPts val="1200"/>
              </a:spcBef>
              <a:spcAft>
                <a:spcPts val="1200"/>
              </a:spcAft>
              <a:buNone/>
            </a:pPr>
            <a:r>
              <a:rPr b="1" lang="en" sz="900">
                <a:solidFill>
                  <a:schemeClr val="lt1"/>
                </a:solidFill>
              </a:rPr>
              <a:t>Tobacco Use: https://data.cdc.gov/Survey-Data/Behavioral-Risk-Factor-Data-Tobacco-Use-2011-to-pr/wsas-xwh5</a:t>
            </a:r>
            <a:endParaRPr sz="900">
              <a:solidFill>
                <a:schemeClr val="lt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9" name="Shape 59"/>
        <p:cNvGrpSpPr/>
        <p:nvPr/>
      </p:nvGrpSpPr>
      <p:grpSpPr>
        <a:xfrm>
          <a:off x="0" y="0"/>
          <a:ext cx="0" cy="0"/>
          <a:chOff x="0" y="0"/>
          <a:chExt cx="0" cy="0"/>
        </a:xfrm>
      </p:grpSpPr>
      <p:sp>
        <p:nvSpPr>
          <p:cNvPr id="60" name="Google Shape;60;p14"/>
          <p:cNvSpPr txBox="1"/>
          <p:nvPr>
            <p:ph type="title"/>
          </p:nvPr>
        </p:nvSpPr>
        <p:spPr>
          <a:xfrm>
            <a:off x="311700" y="445025"/>
            <a:ext cx="8520600" cy="774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solidFill>
                  <a:schemeClr val="lt1"/>
                </a:solidFill>
              </a:rPr>
              <a:t>Does the amount of coffee a person consumes influence their overall health? </a:t>
            </a:r>
            <a:endParaRPr b="1">
              <a:solidFill>
                <a:schemeClr val="lt1"/>
              </a:solidFill>
            </a:endParaRPr>
          </a:p>
        </p:txBody>
      </p:sp>
      <p:sp>
        <p:nvSpPr>
          <p:cNvPr id="61" name="Google Shape;61;p14"/>
          <p:cNvSpPr txBox="1"/>
          <p:nvPr>
            <p:ph idx="1" type="body"/>
          </p:nvPr>
        </p:nvSpPr>
        <p:spPr>
          <a:xfrm>
            <a:off x="208200" y="896075"/>
            <a:ext cx="4892100" cy="3234900"/>
          </a:xfrm>
          <a:prstGeom prst="rect">
            <a:avLst/>
          </a:prstGeom>
          <a:noFill/>
        </p:spPr>
        <p:txBody>
          <a:bodyPr anchorCtr="0" anchor="t" bIns="91425" lIns="91425" spcFirstLastPara="1" rIns="91425" wrap="square" tIns="91425">
            <a:normAutofit/>
          </a:bodyPr>
          <a:lstStyle/>
          <a:p>
            <a:pPr indent="0" lvl="0" marL="0" rtl="0" algn="ctr">
              <a:lnSpc>
                <a:spcPct val="200000"/>
              </a:lnSpc>
              <a:spcBef>
                <a:spcPts val="0"/>
              </a:spcBef>
              <a:spcAft>
                <a:spcPts val="0"/>
              </a:spcAft>
              <a:buNone/>
            </a:pPr>
            <a:r>
              <a:t/>
            </a:r>
            <a:endParaRPr b="1" sz="2000">
              <a:solidFill>
                <a:schemeClr val="lt1"/>
              </a:solidFill>
            </a:endParaRPr>
          </a:p>
          <a:p>
            <a:pPr indent="0" lvl="0" marL="0" rtl="0" algn="ctr">
              <a:lnSpc>
                <a:spcPct val="200000"/>
              </a:lnSpc>
              <a:spcBef>
                <a:spcPts val="0"/>
              </a:spcBef>
              <a:spcAft>
                <a:spcPts val="0"/>
              </a:spcAft>
              <a:buClr>
                <a:schemeClr val="dk1"/>
              </a:buClr>
              <a:buSzPts val="1100"/>
              <a:buFont typeface="Arial"/>
              <a:buNone/>
            </a:pPr>
            <a:r>
              <a:rPr b="1" lang="en" sz="1300">
                <a:solidFill>
                  <a:schemeClr val="lt1"/>
                </a:solidFill>
              </a:rPr>
              <a:t>H0 - There is no statistical significance between the amount of coffee consumed and health problems</a:t>
            </a:r>
            <a:endParaRPr b="1" sz="1300">
              <a:solidFill>
                <a:schemeClr val="lt1"/>
              </a:solidFill>
            </a:endParaRPr>
          </a:p>
          <a:p>
            <a:pPr indent="0" lvl="0" marL="0" rtl="0" algn="ctr">
              <a:lnSpc>
                <a:spcPct val="200000"/>
              </a:lnSpc>
              <a:spcBef>
                <a:spcPts val="0"/>
              </a:spcBef>
              <a:spcAft>
                <a:spcPts val="0"/>
              </a:spcAft>
              <a:buClr>
                <a:schemeClr val="dk1"/>
              </a:buClr>
              <a:buSzPts val="1100"/>
              <a:buFont typeface="Arial"/>
              <a:buNone/>
            </a:pPr>
            <a:r>
              <a:rPr b="1" lang="en" sz="1300">
                <a:solidFill>
                  <a:schemeClr val="lt1"/>
                </a:solidFill>
              </a:rPr>
              <a:t>H1 - There is a statistical significance between the amount of coffee consumed and health problems</a:t>
            </a:r>
            <a:endParaRPr b="1" sz="2000">
              <a:solidFill>
                <a:schemeClr val="lt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5" name="Shape 65"/>
        <p:cNvGrpSpPr/>
        <p:nvPr/>
      </p:nvGrpSpPr>
      <p:grpSpPr>
        <a:xfrm>
          <a:off x="0" y="0"/>
          <a:ext cx="0" cy="0"/>
          <a:chOff x="0" y="0"/>
          <a:chExt cx="0" cy="0"/>
        </a:xfrm>
      </p:grpSpPr>
      <p:sp>
        <p:nvSpPr>
          <p:cNvPr id="66" name="Google Shape;66;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What is the correlation between </a:t>
            </a:r>
            <a:r>
              <a:rPr lang="en">
                <a:solidFill>
                  <a:srgbClr val="332103"/>
                </a:solidFill>
              </a:rPr>
              <a:t>coffee consumption</a:t>
            </a:r>
            <a:r>
              <a:rPr lang="en">
                <a:solidFill>
                  <a:schemeClr val="lt1"/>
                </a:solidFill>
              </a:rPr>
              <a:t> rates and </a:t>
            </a:r>
            <a:r>
              <a:rPr lang="en">
                <a:solidFill>
                  <a:srgbClr val="000000"/>
                </a:solidFill>
              </a:rPr>
              <a:t>insomnia</a:t>
            </a:r>
            <a:r>
              <a:rPr lang="en">
                <a:solidFill>
                  <a:schemeClr val="lt1"/>
                </a:solidFill>
              </a:rPr>
              <a:t>? </a:t>
            </a:r>
            <a:r>
              <a:rPr lang="en">
                <a:solidFill>
                  <a:schemeClr val="lt1"/>
                </a:solidFill>
              </a:rPr>
              <a:t> </a:t>
            </a:r>
            <a:endParaRPr>
              <a:solidFill>
                <a:schemeClr val="lt1"/>
              </a:solidFill>
            </a:endParaRPr>
          </a:p>
        </p:txBody>
      </p:sp>
      <p:sp>
        <p:nvSpPr>
          <p:cNvPr id="67" name="Google Shape;67;p15"/>
          <p:cNvSpPr txBox="1"/>
          <p:nvPr>
            <p:ph idx="1" type="body"/>
          </p:nvPr>
        </p:nvSpPr>
        <p:spPr>
          <a:xfrm>
            <a:off x="311700" y="1227600"/>
            <a:ext cx="4260300" cy="2688300"/>
          </a:xfrm>
          <a:prstGeom prst="rect">
            <a:avLst/>
          </a:prstGeom>
        </p:spPr>
        <p:txBody>
          <a:bodyPr anchorCtr="0" anchor="t" bIns="91425" lIns="91425" spcFirstLastPara="1" rIns="91425" wrap="square" tIns="91425">
            <a:noAutofit/>
          </a:bodyPr>
          <a:lstStyle/>
          <a:p>
            <a:pPr indent="-292100" lvl="0" marL="457200" rtl="0" algn="l">
              <a:lnSpc>
                <a:spcPct val="150000"/>
              </a:lnSpc>
              <a:spcBef>
                <a:spcPts val="0"/>
              </a:spcBef>
              <a:spcAft>
                <a:spcPts val="0"/>
              </a:spcAft>
              <a:buClr>
                <a:schemeClr val="lt1"/>
              </a:buClr>
              <a:buSzPts val="1000"/>
              <a:buChar char="●"/>
            </a:pPr>
            <a:r>
              <a:rPr lang="en" sz="1000">
                <a:solidFill>
                  <a:schemeClr val="lt1"/>
                </a:solidFill>
                <a:highlight>
                  <a:srgbClr val="7F6000"/>
                </a:highlight>
              </a:rPr>
              <a:t>The p value (7.424251262648384e-34) is very small and suggests strong evidence against the null hypothesis. </a:t>
            </a:r>
            <a:endParaRPr sz="1000">
              <a:solidFill>
                <a:schemeClr val="lt1"/>
              </a:solidFill>
              <a:highlight>
                <a:srgbClr val="7F6000"/>
              </a:highlight>
            </a:endParaRPr>
          </a:p>
          <a:p>
            <a:pPr indent="-292100" lvl="0" marL="457200" rtl="0" algn="l">
              <a:lnSpc>
                <a:spcPct val="150000"/>
              </a:lnSpc>
              <a:spcBef>
                <a:spcPts val="0"/>
              </a:spcBef>
              <a:spcAft>
                <a:spcPts val="0"/>
              </a:spcAft>
              <a:buClr>
                <a:schemeClr val="lt1"/>
              </a:buClr>
              <a:buSzPts val="1000"/>
              <a:buChar char="●"/>
            </a:pPr>
            <a:r>
              <a:rPr lang="en" sz="1000">
                <a:solidFill>
                  <a:schemeClr val="lt1"/>
                </a:solidFill>
                <a:highlight>
                  <a:srgbClr val="7F6000"/>
                </a:highlight>
              </a:rPr>
              <a:t>This means the observed result is highly unlikely to occur by chance, which supports the rejection of the null hypothesis. </a:t>
            </a:r>
            <a:endParaRPr sz="1000">
              <a:solidFill>
                <a:schemeClr val="lt1"/>
              </a:solidFill>
              <a:highlight>
                <a:srgbClr val="7F6000"/>
              </a:highlight>
            </a:endParaRPr>
          </a:p>
          <a:p>
            <a:pPr indent="-292100" lvl="0" marL="457200" rtl="0" algn="l">
              <a:lnSpc>
                <a:spcPct val="150000"/>
              </a:lnSpc>
              <a:spcBef>
                <a:spcPts val="0"/>
              </a:spcBef>
              <a:spcAft>
                <a:spcPts val="0"/>
              </a:spcAft>
              <a:buClr>
                <a:schemeClr val="lt1"/>
              </a:buClr>
              <a:buSzPts val="1000"/>
              <a:buChar char="●"/>
            </a:pPr>
            <a:r>
              <a:rPr lang="en" sz="1000">
                <a:solidFill>
                  <a:schemeClr val="lt1"/>
                </a:solidFill>
                <a:highlight>
                  <a:srgbClr val="7F6000"/>
                </a:highlight>
              </a:rPr>
              <a:t>The r value of about 0.14 suggests a very weak positive linear correlation. </a:t>
            </a:r>
            <a:endParaRPr sz="1000">
              <a:solidFill>
                <a:schemeClr val="lt1"/>
              </a:solidFill>
              <a:highlight>
                <a:srgbClr val="7F6000"/>
              </a:highlight>
            </a:endParaRPr>
          </a:p>
          <a:p>
            <a:pPr indent="-292100" lvl="0" marL="457200" rtl="0" algn="l">
              <a:lnSpc>
                <a:spcPct val="150000"/>
              </a:lnSpc>
              <a:spcBef>
                <a:spcPts val="0"/>
              </a:spcBef>
              <a:spcAft>
                <a:spcPts val="0"/>
              </a:spcAft>
              <a:buClr>
                <a:schemeClr val="lt1"/>
              </a:buClr>
              <a:buSzPts val="1000"/>
              <a:buChar char="●"/>
            </a:pPr>
            <a:r>
              <a:rPr lang="en" sz="1000">
                <a:solidFill>
                  <a:schemeClr val="lt1"/>
                </a:solidFill>
                <a:highlight>
                  <a:srgbClr val="7F6000"/>
                </a:highlight>
              </a:rPr>
              <a:t>Overall the t statistic and p value together suggest that the result is significant, that it is unlikely due to random chance, </a:t>
            </a:r>
            <a:r>
              <a:rPr lang="en" sz="1000">
                <a:solidFill>
                  <a:schemeClr val="lt1"/>
                </a:solidFill>
                <a:highlight>
                  <a:srgbClr val="7F6000"/>
                </a:highlight>
              </a:rPr>
              <a:t>and we may reject the null hypothesis</a:t>
            </a:r>
            <a:r>
              <a:rPr lang="en" sz="1000">
                <a:solidFill>
                  <a:schemeClr val="lt1"/>
                </a:solidFill>
                <a:highlight>
                  <a:srgbClr val="7F6000"/>
                </a:highlight>
              </a:rPr>
              <a:t> </a:t>
            </a:r>
            <a:endParaRPr sz="1000">
              <a:solidFill>
                <a:schemeClr val="lt1"/>
              </a:solidFill>
              <a:highlight>
                <a:srgbClr val="7F6000"/>
              </a:highlight>
            </a:endParaRPr>
          </a:p>
          <a:p>
            <a:pPr indent="-292100" lvl="0" marL="457200" rtl="0" algn="l">
              <a:lnSpc>
                <a:spcPct val="150000"/>
              </a:lnSpc>
              <a:spcBef>
                <a:spcPts val="0"/>
              </a:spcBef>
              <a:spcAft>
                <a:spcPts val="0"/>
              </a:spcAft>
              <a:buClr>
                <a:schemeClr val="lt1"/>
              </a:buClr>
              <a:buSzPts val="1000"/>
              <a:buChar char="●"/>
            </a:pPr>
            <a:r>
              <a:rPr lang="en" sz="1000">
                <a:solidFill>
                  <a:schemeClr val="lt1"/>
                </a:solidFill>
                <a:highlight>
                  <a:srgbClr val="7F6000"/>
                </a:highlight>
              </a:rPr>
              <a:t>the r value suggest a positive, but very weak trend in the data.</a:t>
            </a:r>
            <a:endParaRPr sz="1900">
              <a:solidFill>
                <a:schemeClr val="lt1"/>
              </a:solidFill>
              <a:highlight>
                <a:srgbClr val="7F6000"/>
              </a:highlight>
            </a:endParaRPr>
          </a:p>
        </p:txBody>
      </p:sp>
      <p:pic>
        <p:nvPicPr>
          <p:cNvPr id="68" name="Google Shape;68;p15"/>
          <p:cNvPicPr preferRelativeResize="0"/>
          <p:nvPr/>
        </p:nvPicPr>
        <p:blipFill>
          <a:blip r:embed="rId4">
            <a:alphaModFix/>
          </a:blip>
          <a:stretch>
            <a:fillRect/>
          </a:stretch>
        </p:blipFill>
        <p:spPr>
          <a:xfrm>
            <a:off x="5373850" y="947925"/>
            <a:ext cx="2946449" cy="1937900"/>
          </a:xfrm>
          <a:prstGeom prst="rect">
            <a:avLst/>
          </a:prstGeom>
          <a:noFill/>
          <a:ln>
            <a:noFill/>
          </a:ln>
        </p:spPr>
      </p:pic>
      <p:pic>
        <p:nvPicPr>
          <p:cNvPr id="69" name="Google Shape;69;p15"/>
          <p:cNvPicPr preferRelativeResize="0"/>
          <p:nvPr/>
        </p:nvPicPr>
        <p:blipFill>
          <a:blip r:embed="rId5">
            <a:alphaModFix/>
          </a:blip>
          <a:stretch>
            <a:fillRect/>
          </a:stretch>
        </p:blipFill>
        <p:spPr>
          <a:xfrm>
            <a:off x="5373850" y="2963375"/>
            <a:ext cx="3041099" cy="2120526"/>
          </a:xfrm>
          <a:prstGeom prst="rect">
            <a:avLst/>
          </a:prstGeom>
          <a:noFill/>
          <a:ln>
            <a:noFill/>
          </a:ln>
        </p:spPr>
      </p:pic>
      <p:pic>
        <p:nvPicPr>
          <p:cNvPr id="70" name="Google Shape;70;p15"/>
          <p:cNvPicPr preferRelativeResize="0"/>
          <p:nvPr/>
        </p:nvPicPr>
        <p:blipFill>
          <a:blip r:embed="rId6">
            <a:alphaModFix/>
          </a:blip>
          <a:stretch>
            <a:fillRect/>
          </a:stretch>
        </p:blipFill>
        <p:spPr>
          <a:xfrm>
            <a:off x="46525" y="3604050"/>
            <a:ext cx="5267626" cy="839175"/>
          </a:xfrm>
          <a:prstGeom prst="rect">
            <a:avLst/>
          </a:prstGeom>
          <a:noFill/>
          <a:ln>
            <a:noFill/>
          </a:ln>
        </p:spPr>
      </p:pic>
      <p:pic>
        <p:nvPicPr>
          <p:cNvPr id="71" name="Google Shape;71;p15"/>
          <p:cNvPicPr preferRelativeResize="0"/>
          <p:nvPr/>
        </p:nvPicPr>
        <p:blipFill>
          <a:blip r:embed="rId7">
            <a:alphaModFix/>
          </a:blip>
          <a:stretch>
            <a:fillRect/>
          </a:stretch>
        </p:blipFill>
        <p:spPr>
          <a:xfrm>
            <a:off x="772074" y="4478775"/>
            <a:ext cx="3339575" cy="6647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5" name="Shape 75"/>
        <p:cNvGrpSpPr/>
        <p:nvPr/>
      </p:nvGrpSpPr>
      <p:grpSpPr>
        <a:xfrm>
          <a:off x="0" y="0"/>
          <a:ext cx="0" cy="0"/>
          <a:chOff x="0" y="0"/>
          <a:chExt cx="0" cy="0"/>
        </a:xfrm>
      </p:grpSpPr>
      <p:sp>
        <p:nvSpPr>
          <p:cNvPr id="76" name="Google Shape;76;p16"/>
          <p:cNvSpPr txBox="1"/>
          <p:nvPr>
            <p:ph type="title"/>
          </p:nvPr>
        </p:nvSpPr>
        <p:spPr>
          <a:xfrm>
            <a:off x="0" y="-76200"/>
            <a:ext cx="5501100" cy="663900"/>
          </a:xfrm>
          <a:prstGeom prst="rect">
            <a:avLst/>
          </a:prstGeom>
          <a:noFill/>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None/>
            </a:pPr>
            <a:r>
              <a:rPr b="1" lang="en" sz="1522">
                <a:solidFill>
                  <a:schemeClr val="lt1"/>
                </a:solidFill>
                <a:highlight>
                  <a:srgbClr val="3F0D04"/>
                </a:highlight>
              </a:rPr>
              <a:t>Is there a Relation between Coffee Consumption &amp; Depression Percentage?</a:t>
            </a:r>
            <a:endParaRPr b="1" sz="1522">
              <a:solidFill>
                <a:schemeClr val="lt1"/>
              </a:solidFill>
              <a:highlight>
                <a:srgbClr val="3F0D04"/>
              </a:highlight>
            </a:endParaRPr>
          </a:p>
          <a:p>
            <a:pPr indent="0" lvl="0" marL="0" rtl="0" algn="l">
              <a:spcBef>
                <a:spcPts val="0"/>
              </a:spcBef>
              <a:spcAft>
                <a:spcPts val="0"/>
              </a:spcAft>
              <a:buNone/>
            </a:pPr>
            <a:r>
              <a:t/>
            </a:r>
            <a:endParaRPr b="1">
              <a:solidFill>
                <a:schemeClr val="lt1"/>
              </a:solidFill>
              <a:latin typeface="Impact"/>
              <a:ea typeface="Impact"/>
              <a:cs typeface="Impact"/>
              <a:sym typeface="Impact"/>
            </a:endParaRPr>
          </a:p>
          <a:p>
            <a:pPr indent="0" lvl="0" marL="0" rtl="0" algn="l">
              <a:spcBef>
                <a:spcPts val="0"/>
              </a:spcBef>
              <a:spcAft>
                <a:spcPts val="0"/>
              </a:spcAft>
              <a:buNone/>
            </a:pPr>
            <a:r>
              <a:t/>
            </a:r>
            <a:endParaRPr b="1">
              <a:solidFill>
                <a:schemeClr val="lt1"/>
              </a:solidFill>
              <a:latin typeface="Impact"/>
              <a:ea typeface="Impact"/>
              <a:cs typeface="Impact"/>
              <a:sym typeface="Impact"/>
            </a:endParaRPr>
          </a:p>
          <a:p>
            <a:pPr indent="0" lvl="0" marL="0" rtl="0" algn="l">
              <a:spcBef>
                <a:spcPts val="0"/>
              </a:spcBef>
              <a:spcAft>
                <a:spcPts val="0"/>
              </a:spcAft>
              <a:buNone/>
            </a:pPr>
            <a:r>
              <a:t/>
            </a:r>
            <a:endParaRPr b="1">
              <a:solidFill>
                <a:schemeClr val="lt1"/>
              </a:solidFill>
              <a:latin typeface="Impact"/>
              <a:ea typeface="Impact"/>
              <a:cs typeface="Impact"/>
              <a:sym typeface="Impact"/>
            </a:endParaRPr>
          </a:p>
        </p:txBody>
      </p:sp>
      <p:pic>
        <p:nvPicPr>
          <p:cNvPr id="77" name="Google Shape;77;p16"/>
          <p:cNvPicPr preferRelativeResize="0"/>
          <p:nvPr/>
        </p:nvPicPr>
        <p:blipFill>
          <a:blip r:embed="rId4">
            <a:alphaModFix/>
          </a:blip>
          <a:stretch>
            <a:fillRect/>
          </a:stretch>
        </p:blipFill>
        <p:spPr>
          <a:xfrm>
            <a:off x="5379050" y="2666675"/>
            <a:ext cx="3703324" cy="2256000"/>
          </a:xfrm>
          <a:prstGeom prst="rect">
            <a:avLst/>
          </a:prstGeom>
          <a:noFill/>
          <a:ln>
            <a:noFill/>
          </a:ln>
        </p:spPr>
      </p:pic>
      <p:pic>
        <p:nvPicPr>
          <p:cNvPr id="78" name="Google Shape;78;p16"/>
          <p:cNvPicPr preferRelativeResize="0"/>
          <p:nvPr/>
        </p:nvPicPr>
        <p:blipFill>
          <a:blip r:embed="rId5">
            <a:alphaModFix/>
          </a:blip>
          <a:stretch>
            <a:fillRect/>
          </a:stretch>
        </p:blipFill>
        <p:spPr>
          <a:xfrm>
            <a:off x="5387400" y="276323"/>
            <a:ext cx="3642950" cy="2219227"/>
          </a:xfrm>
          <a:prstGeom prst="rect">
            <a:avLst/>
          </a:prstGeom>
          <a:noFill/>
          <a:ln>
            <a:noFill/>
          </a:ln>
        </p:spPr>
      </p:pic>
      <p:sp>
        <p:nvSpPr>
          <p:cNvPr id="79" name="Google Shape;79;p16"/>
          <p:cNvSpPr txBox="1"/>
          <p:nvPr/>
        </p:nvSpPr>
        <p:spPr>
          <a:xfrm>
            <a:off x="133500" y="817450"/>
            <a:ext cx="4438500" cy="11529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t/>
            </a:r>
            <a:endParaRPr b="1" sz="1000">
              <a:solidFill>
                <a:srgbClr val="FFFFFF"/>
              </a:solidFill>
              <a:highlight>
                <a:srgbClr val="7F6000"/>
              </a:highlight>
            </a:endParaRPr>
          </a:p>
          <a:p>
            <a:pPr indent="0" lvl="0" marL="0" rtl="0" algn="just">
              <a:lnSpc>
                <a:spcPct val="115000"/>
              </a:lnSpc>
              <a:spcBef>
                <a:spcPts val="0"/>
              </a:spcBef>
              <a:spcAft>
                <a:spcPts val="0"/>
              </a:spcAft>
              <a:buNone/>
            </a:pPr>
            <a:r>
              <a:rPr b="1" lang="en" sz="1200">
                <a:solidFill>
                  <a:schemeClr val="lt1"/>
                </a:solidFill>
                <a:highlight>
                  <a:srgbClr val="7F6000"/>
                </a:highlight>
              </a:rPr>
              <a:t>The bar plot presents the mean depression percentages across three categories of coffee consumption: Low, Medium, and High.</a:t>
            </a:r>
            <a:endParaRPr b="1" sz="1200">
              <a:solidFill>
                <a:schemeClr val="lt1"/>
              </a:solidFill>
              <a:highlight>
                <a:srgbClr val="7F6000"/>
              </a:highlight>
            </a:endParaRPr>
          </a:p>
          <a:p>
            <a:pPr indent="0" lvl="0" marL="0" rtl="0" algn="just">
              <a:lnSpc>
                <a:spcPct val="115000"/>
              </a:lnSpc>
              <a:spcBef>
                <a:spcPts val="0"/>
              </a:spcBef>
              <a:spcAft>
                <a:spcPts val="0"/>
              </a:spcAft>
              <a:buNone/>
            </a:pPr>
            <a:r>
              <a:t/>
            </a:r>
            <a:endParaRPr b="1" sz="1000">
              <a:solidFill>
                <a:schemeClr val="lt1"/>
              </a:solidFill>
              <a:highlight>
                <a:srgbClr val="BF9000"/>
              </a:highlight>
            </a:endParaRPr>
          </a:p>
        </p:txBody>
      </p:sp>
      <p:sp>
        <p:nvSpPr>
          <p:cNvPr id="80" name="Google Shape;80;p16"/>
          <p:cNvSpPr txBox="1"/>
          <p:nvPr/>
        </p:nvSpPr>
        <p:spPr>
          <a:xfrm>
            <a:off x="192375" y="3352475"/>
            <a:ext cx="4151700" cy="5817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b="1" lang="en" sz="1200">
                <a:solidFill>
                  <a:schemeClr val="lt1"/>
                </a:solidFill>
                <a:highlight>
                  <a:srgbClr val="7F6000"/>
                </a:highlight>
              </a:rPr>
              <a:t>The correlation between cups of coffee and the depression percentage is 0.28.</a:t>
            </a:r>
            <a:endParaRPr b="1" sz="1200">
              <a:solidFill>
                <a:schemeClr val="lt1"/>
              </a:solidFill>
              <a:highlight>
                <a:srgbClr val="7F6000"/>
              </a:highligh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4" name="Shape 84"/>
        <p:cNvGrpSpPr/>
        <p:nvPr/>
      </p:nvGrpSpPr>
      <p:grpSpPr>
        <a:xfrm>
          <a:off x="0" y="0"/>
          <a:ext cx="0" cy="0"/>
          <a:chOff x="0" y="0"/>
          <a:chExt cx="0" cy="0"/>
        </a:xfrm>
      </p:grpSpPr>
      <p:sp>
        <p:nvSpPr>
          <p:cNvPr id="85" name="Google Shape;85;p17"/>
          <p:cNvSpPr txBox="1"/>
          <p:nvPr>
            <p:ph type="title"/>
          </p:nvPr>
        </p:nvSpPr>
        <p:spPr>
          <a:xfrm>
            <a:off x="-48600" y="81350"/>
            <a:ext cx="5906100" cy="515100"/>
          </a:xfrm>
          <a:prstGeom prst="rect">
            <a:avLst/>
          </a:prstGeom>
        </p:spPr>
        <p:txBody>
          <a:bodyPr anchorCtr="0" anchor="t" bIns="91425" lIns="91425" spcFirstLastPara="1" rIns="91425" wrap="square" tIns="91425">
            <a:normAutofit fontScale="90000"/>
          </a:bodyPr>
          <a:lstStyle/>
          <a:p>
            <a:pPr indent="0" lvl="0" marL="0" rtl="0" algn="just">
              <a:lnSpc>
                <a:spcPct val="115000"/>
              </a:lnSpc>
              <a:spcBef>
                <a:spcPts val="0"/>
              </a:spcBef>
              <a:spcAft>
                <a:spcPts val="0"/>
              </a:spcAft>
              <a:buClr>
                <a:schemeClr val="dk1"/>
              </a:buClr>
              <a:buSzPct val="73333"/>
              <a:buFont typeface="Arial"/>
              <a:buNone/>
            </a:pPr>
            <a:r>
              <a:rPr b="1" lang="en" sz="1500">
                <a:solidFill>
                  <a:srgbClr val="FFFFFF"/>
                </a:solidFill>
                <a:highlight>
                  <a:srgbClr val="3F0D04"/>
                </a:highlight>
              </a:rPr>
              <a:t>Relation Between Coffee consumption &amp; Depression Percentage by State</a:t>
            </a:r>
            <a:endParaRPr b="1" sz="1500">
              <a:solidFill>
                <a:srgbClr val="FFFFFF"/>
              </a:solidFill>
              <a:highlight>
                <a:srgbClr val="3F0D04"/>
              </a:highlight>
            </a:endParaRPr>
          </a:p>
          <a:p>
            <a:pPr indent="0" lvl="0" marL="0" rtl="0" algn="l">
              <a:lnSpc>
                <a:spcPct val="115000"/>
              </a:lnSpc>
              <a:spcBef>
                <a:spcPts val="0"/>
              </a:spcBef>
              <a:spcAft>
                <a:spcPts val="0"/>
              </a:spcAft>
              <a:buClr>
                <a:schemeClr val="dk1"/>
              </a:buClr>
              <a:buSzPct val="77952"/>
              <a:buFont typeface="Arial"/>
              <a:buNone/>
            </a:pPr>
            <a:r>
              <a:t/>
            </a:r>
            <a:endParaRPr b="1" sz="1411">
              <a:solidFill>
                <a:schemeClr val="lt1"/>
              </a:solidFill>
              <a:highlight>
                <a:srgbClr val="7F6000"/>
              </a:highlight>
            </a:endParaRPr>
          </a:p>
          <a:p>
            <a:pPr indent="0" lvl="0" marL="0" rtl="0" algn="l">
              <a:spcBef>
                <a:spcPts val="0"/>
              </a:spcBef>
              <a:spcAft>
                <a:spcPts val="0"/>
              </a:spcAft>
              <a:buNone/>
            </a:pPr>
            <a:r>
              <a:t/>
            </a:r>
            <a:endParaRPr>
              <a:solidFill>
                <a:schemeClr val="lt1"/>
              </a:solidFill>
            </a:endParaRPr>
          </a:p>
        </p:txBody>
      </p:sp>
      <p:pic>
        <p:nvPicPr>
          <p:cNvPr id="86" name="Google Shape;86;p17"/>
          <p:cNvPicPr preferRelativeResize="0"/>
          <p:nvPr/>
        </p:nvPicPr>
        <p:blipFill>
          <a:blip r:embed="rId4">
            <a:alphaModFix/>
          </a:blip>
          <a:stretch>
            <a:fillRect/>
          </a:stretch>
        </p:blipFill>
        <p:spPr>
          <a:xfrm>
            <a:off x="1209300" y="596450"/>
            <a:ext cx="6725425" cy="30193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Site and mental health</a:t>
            </a:r>
            <a:endParaRPr/>
          </a:p>
        </p:txBody>
      </p:sp>
      <p:sp>
        <p:nvSpPr>
          <p:cNvPr id="92" name="Google Shape;92;p1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93" name="Google Shape;93;p18"/>
          <p:cNvSpPr txBox="1"/>
          <p:nvPr/>
        </p:nvSpPr>
        <p:spPr>
          <a:xfrm>
            <a:off x="567075" y="437125"/>
            <a:ext cx="5469900" cy="101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p:txBody>
      </p:sp>
      <p:sp>
        <p:nvSpPr>
          <p:cNvPr id="94" name="Google Shape;94;p18"/>
          <p:cNvSpPr txBox="1"/>
          <p:nvPr/>
        </p:nvSpPr>
        <p:spPr>
          <a:xfrm>
            <a:off x="4257650" y="171600"/>
            <a:ext cx="4536000" cy="492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900">
              <a:solidFill>
                <a:srgbClr val="6FA8DC"/>
              </a:solidFill>
              <a:latin typeface="Comic Sans MS"/>
              <a:ea typeface="Comic Sans MS"/>
              <a:cs typeface="Comic Sans MS"/>
              <a:sym typeface="Comic Sans MS"/>
            </a:endParaRPr>
          </a:p>
        </p:txBody>
      </p:sp>
      <p:pic>
        <p:nvPicPr>
          <p:cNvPr id="95" name="Google Shape;95;p18"/>
          <p:cNvPicPr preferRelativeResize="0"/>
          <p:nvPr/>
        </p:nvPicPr>
        <p:blipFill>
          <a:blip r:embed="rId3">
            <a:alphaModFix/>
          </a:blip>
          <a:stretch>
            <a:fillRect/>
          </a:stretch>
        </p:blipFill>
        <p:spPr>
          <a:xfrm>
            <a:off x="2" y="0"/>
            <a:ext cx="9144003" cy="5143498"/>
          </a:xfrm>
          <a:prstGeom prst="rect">
            <a:avLst/>
          </a:prstGeom>
          <a:noFill/>
          <a:ln>
            <a:noFill/>
          </a:ln>
        </p:spPr>
      </p:pic>
      <p:pic>
        <p:nvPicPr>
          <p:cNvPr id="96" name="Google Shape;96;p18"/>
          <p:cNvPicPr preferRelativeResize="0"/>
          <p:nvPr/>
        </p:nvPicPr>
        <p:blipFill>
          <a:blip r:embed="rId4">
            <a:alphaModFix/>
          </a:blip>
          <a:stretch>
            <a:fillRect/>
          </a:stretch>
        </p:blipFill>
        <p:spPr>
          <a:xfrm>
            <a:off x="4892600" y="2847744"/>
            <a:ext cx="4251400" cy="229575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Site and alcohol</a:t>
            </a:r>
            <a:endParaRPr/>
          </a:p>
        </p:txBody>
      </p:sp>
      <p:sp>
        <p:nvSpPr>
          <p:cNvPr id="102" name="Google Shape;102;p1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103" name="Google Shape;103;p19"/>
          <p:cNvSpPr txBox="1"/>
          <p:nvPr/>
        </p:nvSpPr>
        <p:spPr>
          <a:xfrm>
            <a:off x="697025" y="2729025"/>
            <a:ext cx="4205700" cy="165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p:txBody>
      </p:sp>
      <p:sp>
        <p:nvSpPr>
          <p:cNvPr id="104" name="Google Shape;104;p19"/>
          <p:cNvSpPr txBox="1"/>
          <p:nvPr/>
        </p:nvSpPr>
        <p:spPr>
          <a:xfrm>
            <a:off x="0" y="0"/>
            <a:ext cx="3913200" cy="341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1000">
              <a:solidFill>
                <a:srgbClr val="E06666"/>
              </a:solidFill>
              <a:latin typeface="Comic Sans MS"/>
              <a:ea typeface="Comic Sans MS"/>
              <a:cs typeface="Comic Sans MS"/>
              <a:sym typeface="Comic Sans MS"/>
            </a:endParaRPr>
          </a:p>
        </p:txBody>
      </p:sp>
      <p:pic>
        <p:nvPicPr>
          <p:cNvPr id="105" name="Google Shape;105;p19"/>
          <p:cNvPicPr preferRelativeResize="0"/>
          <p:nvPr/>
        </p:nvPicPr>
        <p:blipFill>
          <a:blip r:embed="rId3">
            <a:alphaModFix/>
          </a:blip>
          <a:stretch>
            <a:fillRect/>
          </a:stretch>
        </p:blipFill>
        <p:spPr>
          <a:xfrm>
            <a:off x="0" y="-1"/>
            <a:ext cx="9144003" cy="5143500"/>
          </a:xfrm>
          <a:prstGeom prst="rect">
            <a:avLst/>
          </a:prstGeom>
          <a:noFill/>
          <a:ln>
            <a:noFill/>
          </a:ln>
        </p:spPr>
      </p:pic>
      <p:pic>
        <p:nvPicPr>
          <p:cNvPr id="106" name="Google Shape;106;p19"/>
          <p:cNvPicPr preferRelativeResize="0"/>
          <p:nvPr/>
        </p:nvPicPr>
        <p:blipFill>
          <a:blip r:embed="rId4">
            <a:alphaModFix/>
          </a:blip>
          <a:stretch>
            <a:fillRect/>
          </a:stretch>
        </p:blipFill>
        <p:spPr>
          <a:xfrm>
            <a:off x="4902725" y="2571750"/>
            <a:ext cx="4241275" cy="25717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0" name="Shape 110"/>
        <p:cNvGrpSpPr/>
        <p:nvPr/>
      </p:nvGrpSpPr>
      <p:grpSpPr>
        <a:xfrm>
          <a:off x="0" y="0"/>
          <a:ext cx="0" cy="0"/>
          <a:chOff x="0" y="0"/>
          <a:chExt cx="0" cy="0"/>
        </a:xfrm>
      </p:grpSpPr>
      <p:sp>
        <p:nvSpPr>
          <p:cNvPr id="111" name="Google Shape;111;p20"/>
          <p:cNvSpPr txBox="1"/>
          <p:nvPr>
            <p:ph type="title"/>
          </p:nvPr>
        </p:nvSpPr>
        <p:spPr>
          <a:xfrm>
            <a:off x="-36200" y="0"/>
            <a:ext cx="4935600" cy="41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1300">
                <a:solidFill>
                  <a:schemeClr val="lt1"/>
                </a:solidFill>
                <a:latin typeface="Impact"/>
                <a:ea typeface="Impact"/>
                <a:cs typeface="Impact"/>
                <a:sym typeface="Impact"/>
              </a:rPr>
              <a:t>Tobacco Consumption, Coffee Intake, and Depression Rates</a:t>
            </a:r>
            <a:endParaRPr b="1" sz="1220">
              <a:solidFill>
                <a:schemeClr val="lt1"/>
              </a:solidFill>
              <a:latin typeface="Impact"/>
              <a:ea typeface="Impact"/>
              <a:cs typeface="Impact"/>
              <a:sym typeface="Impact"/>
            </a:endParaRPr>
          </a:p>
        </p:txBody>
      </p:sp>
      <p:pic>
        <p:nvPicPr>
          <p:cNvPr id="112" name="Google Shape;112;p20"/>
          <p:cNvPicPr preferRelativeResize="0"/>
          <p:nvPr/>
        </p:nvPicPr>
        <p:blipFill>
          <a:blip r:embed="rId4">
            <a:alphaModFix/>
          </a:blip>
          <a:stretch>
            <a:fillRect/>
          </a:stretch>
        </p:blipFill>
        <p:spPr>
          <a:xfrm>
            <a:off x="58688" y="2170500"/>
            <a:ext cx="3859925" cy="2662375"/>
          </a:xfrm>
          <a:prstGeom prst="rect">
            <a:avLst/>
          </a:prstGeom>
          <a:noFill/>
          <a:ln>
            <a:noFill/>
          </a:ln>
        </p:spPr>
      </p:pic>
      <p:pic>
        <p:nvPicPr>
          <p:cNvPr id="113" name="Google Shape;113;p20"/>
          <p:cNvPicPr preferRelativeResize="0"/>
          <p:nvPr/>
        </p:nvPicPr>
        <p:blipFill>
          <a:blip r:embed="rId5">
            <a:alphaModFix/>
          </a:blip>
          <a:stretch>
            <a:fillRect/>
          </a:stretch>
        </p:blipFill>
        <p:spPr>
          <a:xfrm>
            <a:off x="5053100" y="139900"/>
            <a:ext cx="3823726" cy="2626200"/>
          </a:xfrm>
          <a:prstGeom prst="rect">
            <a:avLst/>
          </a:prstGeom>
          <a:noFill/>
          <a:ln>
            <a:noFill/>
          </a:ln>
        </p:spPr>
      </p:pic>
      <p:sp>
        <p:nvSpPr>
          <p:cNvPr id="114" name="Google Shape;114;p20"/>
          <p:cNvSpPr txBox="1"/>
          <p:nvPr/>
        </p:nvSpPr>
        <p:spPr>
          <a:xfrm>
            <a:off x="-36200" y="415800"/>
            <a:ext cx="4049700" cy="8697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t/>
            </a:r>
            <a:endParaRPr b="1" sz="1000">
              <a:solidFill>
                <a:schemeClr val="lt1"/>
              </a:solidFill>
              <a:highlight>
                <a:srgbClr val="7F6000"/>
              </a:highlight>
            </a:endParaRPr>
          </a:p>
          <a:p>
            <a:pPr indent="0" lvl="0" marL="0" rtl="0" algn="just">
              <a:lnSpc>
                <a:spcPct val="115000"/>
              </a:lnSpc>
              <a:spcBef>
                <a:spcPts val="0"/>
              </a:spcBef>
              <a:spcAft>
                <a:spcPts val="0"/>
              </a:spcAft>
              <a:buNone/>
            </a:pPr>
            <a:r>
              <a:rPr b="1" lang="en" sz="1000">
                <a:solidFill>
                  <a:schemeClr val="lt1"/>
                </a:solidFill>
                <a:highlight>
                  <a:srgbClr val="7F6000"/>
                </a:highlight>
              </a:rPr>
              <a:t>The</a:t>
            </a:r>
            <a:r>
              <a:rPr b="1" lang="en" sz="1000">
                <a:solidFill>
                  <a:schemeClr val="lt1"/>
                </a:solidFill>
                <a:highlight>
                  <a:srgbClr val="7F6000"/>
                </a:highlight>
              </a:rPr>
              <a:t> </a:t>
            </a:r>
            <a:r>
              <a:rPr b="1" lang="en" sz="1000">
                <a:solidFill>
                  <a:schemeClr val="lt1"/>
                </a:solidFill>
                <a:highlight>
                  <a:srgbClr val="7F6000"/>
                </a:highlight>
              </a:rPr>
              <a:t>c</a:t>
            </a:r>
            <a:r>
              <a:rPr b="1" lang="en" sz="1000">
                <a:solidFill>
                  <a:schemeClr val="lt1"/>
                </a:solidFill>
                <a:highlight>
                  <a:srgbClr val="7F6000"/>
                </a:highlight>
              </a:rPr>
              <a:t>orrelation coefficient between Tobacco consumption and depression percentage is 0.50, indicating a moderate positive correlation. </a:t>
            </a:r>
            <a:endParaRPr b="1" sz="1000">
              <a:solidFill>
                <a:schemeClr val="lt1"/>
              </a:solidFill>
              <a:highlight>
                <a:srgbClr val="7F6000"/>
              </a:highlight>
            </a:endParaRPr>
          </a:p>
        </p:txBody>
      </p:sp>
      <p:sp>
        <p:nvSpPr>
          <p:cNvPr id="115" name="Google Shape;115;p20"/>
          <p:cNvSpPr txBox="1"/>
          <p:nvPr/>
        </p:nvSpPr>
        <p:spPr>
          <a:xfrm>
            <a:off x="4998750" y="2918500"/>
            <a:ext cx="4049700" cy="15777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b="1" lang="en" sz="1000">
                <a:solidFill>
                  <a:schemeClr val="lt1"/>
                </a:solidFill>
                <a:highlight>
                  <a:srgbClr val="7F6000"/>
                </a:highlight>
              </a:rPr>
              <a:t>The coefficient is 0.50, which indicates a moderate positive correlation. This means that, generally, as tobacco consumption increases, coffee consumption also tends to increase in the states observed.</a:t>
            </a:r>
            <a:endParaRPr b="1" sz="1000">
              <a:solidFill>
                <a:schemeClr val="lt1"/>
              </a:solidFill>
              <a:highlight>
                <a:srgbClr val="7F6000"/>
              </a:highlight>
            </a:endParaRPr>
          </a:p>
          <a:p>
            <a:pPr indent="0" lvl="0" marL="0" rtl="0" algn="l">
              <a:lnSpc>
                <a:spcPct val="115000"/>
              </a:lnSpc>
              <a:spcBef>
                <a:spcPts val="0"/>
              </a:spcBef>
              <a:spcAft>
                <a:spcPts val="0"/>
              </a:spcAft>
              <a:buNone/>
            </a:pPr>
            <a:r>
              <a:t/>
            </a:r>
            <a:endParaRPr b="1" sz="1000">
              <a:solidFill>
                <a:schemeClr val="lt1"/>
              </a:solidFill>
              <a:highlight>
                <a:srgbClr val="7F6000"/>
              </a:highlight>
            </a:endParaRPr>
          </a:p>
          <a:p>
            <a:pPr indent="0" lvl="0" marL="0" rtl="0" algn="just">
              <a:lnSpc>
                <a:spcPct val="115000"/>
              </a:lnSpc>
              <a:spcBef>
                <a:spcPts val="0"/>
              </a:spcBef>
              <a:spcAft>
                <a:spcPts val="0"/>
              </a:spcAft>
              <a:buNone/>
            </a:pPr>
            <a:r>
              <a:t/>
            </a:r>
            <a:endParaRPr b="1" sz="1000">
              <a:solidFill>
                <a:schemeClr val="lt1"/>
              </a:solidFill>
              <a:highlight>
                <a:srgbClr val="BF9000"/>
              </a:highlight>
            </a:endParaRPr>
          </a:p>
          <a:p>
            <a:pPr indent="0" lvl="0" marL="0" rtl="0" algn="just">
              <a:lnSpc>
                <a:spcPct val="115000"/>
              </a:lnSpc>
              <a:spcBef>
                <a:spcPts val="0"/>
              </a:spcBef>
              <a:spcAft>
                <a:spcPts val="0"/>
              </a:spcAft>
              <a:buClr>
                <a:schemeClr val="dk1"/>
              </a:buClr>
              <a:buSzPts val="1100"/>
              <a:buFont typeface="Arial"/>
              <a:buNone/>
            </a:pPr>
            <a:r>
              <a:t/>
            </a:r>
            <a:endParaRPr b="1" sz="1000">
              <a:solidFill>
                <a:schemeClr val="lt1"/>
              </a:solidFill>
              <a:highlight>
                <a:srgbClr val="BF9000"/>
              </a:highlight>
            </a:endParaRPr>
          </a:p>
          <a:p>
            <a:pPr indent="0" lvl="0" marL="0" rtl="0" algn="l">
              <a:spcBef>
                <a:spcPts val="0"/>
              </a:spcBef>
              <a:spcAft>
                <a:spcPts val="0"/>
              </a:spcAft>
              <a:buNone/>
            </a:pPr>
            <a:r>
              <a:t/>
            </a:r>
            <a:endParaRPr b="1" sz="1000">
              <a:solidFill>
                <a:schemeClr val="lt1"/>
              </a:solidFill>
              <a:highlight>
                <a:srgbClr val="BF9000"/>
              </a:highligh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9" name="Shape 119"/>
        <p:cNvGrpSpPr/>
        <p:nvPr/>
      </p:nvGrpSpPr>
      <p:grpSpPr>
        <a:xfrm>
          <a:off x="0" y="0"/>
          <a:ext cx="0" cy="0"/>
          <a:chOff x="0" y="0"/>
          <a:chExt cx="0" cy="0"/>
        </a:xfrm>
      </p:grpSpPr>
      <p:sp>
        <p:nvSpPr>
          <p:cNvPr id="120" name="Google Shape;120;p21"/>
          <p:cNvSpPr txBox="1"/>
          <p:nvPr>
            <p:ph type="title"/>
          </p:nvPr>
        </p:nvSpPr>
        <p:spPr>
          <a:xfrm>
            <a:off x="192300" y="0"/>
            <a:ext cx="5773800" cy="362100"/>
          </a:xfrm>
          <a:prstGeom prst="rect">
            <a:avLst/>
          </a:prstGeom>
        </p:spPr>
        <p:txBody>
          <a:bodyPr anchorCtr="0" anchor="ctr" bIns="91425" lIns="91425" spcFirstLastPara="1" rIns="91425" wrap="square" tIns="91425">
            <a:noAutofit/>
          </a:bodyPr>
          <a:lstStyle/>
          <a:p>
            <a:pPr indent="0" lvl="0" marL="0" marR="0" rtl="0" algn="l">
              <a:spcBef>
                <a:spcPts val="0"/>
              </a:spcBef>
              <a:spcAft>
                <a:spcPts val="0"/>
              </a:spcAft>
              <a:buSzPts val="990"/>
              <a:buNone/>
            </a:pPr>
            <a:r>
              <a:rPr b="1" lang="en" sz="1400">
                <a:solidFill>
                  <a:schemeClr val="lt1"/>
                </a:solidFill>
                <a:latin typeface="Impact"/>
                <a:ea typeface="Impact"/>
                <a:cs typeface="Impact"/>
                <a:sym typeface="Impact"/>
              </a:rPr>
              <a:t>Tobacco and Coffee Consumption Patterns Categorized by Depression Levels</a:t>
            </a:r>
            <a:endParaRPr b="1" sz="1400">
              <a:solidFill>
                <a:schemeClr val="lt1"/>
              </a:solidFill>
              <a:latin typeface="Impact"/>
              <a:ea typeface="Impact"/>
              <a:cs typeface="Impact"/>
              <a:sym typeface="Impact"/>
            </a:endParaRPr>
          </a:p>
        </p:txBody>
      </p:sp>
      <p:pic>
        <p:nvPicPr>
          <p:cNvPr id="121" name="Google Shape;121;p21"/>
          <p:cNvPicPr preferRelativeResize="0"/>
          <p:nvPr/>
        </p:nvPicPr>
        <p:blipFill>
          <a:blip r:embed="rId4">
            <a:alphaModFix/>
          </a:blip>
          <a:stretch>
            <a:fillRect/>
          </a:stretch>
        </p:blipFill>
        <p:spPr>
          <a:xfrm>
            <a:off x="3489175" y="506125"/>
            <a:ext cx="5179675" cy="26033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